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2" r:id="rId1"/>
  </p:sldMasterIdLst>
  <p:sldIdLst>
    <p:sldId id="256" r:id="rId2"/>
    <p:sldId id="398" r:id="rId3"/>
    <p:sldId id="397" r:id="rId4"/>
    <p:sldId id="367" r:id="rId5"/>
    <p:sldId id="381" r:id="rId6"/>
    <p:sldId id="390" r:id="rId7"/>
    <p:sldId id="382" r:id="rId8"/>
    <p:sldId id="385" r:id="rId9"/>
    <p:sldId id="366" r:id="rId10"/>
    <p:sldId id="391" r:id="rId11"/>
    <p:sldId id="383" r:id="rId12"/>
    <p:sldId id="393" r:id="rId13"/>
    <p:sldId id="395" r:id="rId14"/>
    <p:sldId id="399" r:id="rId15"/>
    <p:sldId id="396" r:id="rId16"/>
    <p:sldId id="387" r:id="rId17"/>
    <p:sldId id="379" r:id="rId18"/>
    <p:sldId id="368" r:id="rId19"/>
    <p:sldId id="386" r:id="rId20"/>
    <p:sldId id="373" r:id="rId21"/>
    <p:sldId id="364" r:id="rId22"/>
    <p:sldId id="371" r:id="rId23"/>
    <p:sldId id="374" r:id="rId24"/>
    <p:sldId id="372" r:id="rId25"/>
    <p:sldId id="299" r:id="rId26"/>
    <p:sldId id="324" r:id="rId27"/>
    <p:sldId id="313" r:id="rId28"/>
    <p:sldId id="356" r:id="rId29"/>
    <p:sldId id="315" r:id="rId30"/>
    <p:sldId id="307" r:id="rId31"/>
    <p:sldId id="328" r:id="rId32"/>
    <p:sldId id="329" r:id="rId33"/>
    <p:sldId id="305" r:id="rId34"/>
    <p:sldId id="310" r:id="rId35"/>
    <p:sldId id="314" r:id="rId36"/>
    <p:sldId id="319" r:id="rId37"/>
    <p:sldId id="320" r:id="rId38"/>
    <p:sldId id="326" r:id="rId39"/>
    <p:sldId id="322" r:id="rId40"/>
    <p:sldId id="357" r:id="rId41"/>
    <p:sldId id="321" r:id="rId42"/>
    <p:sldId id="400" r:id="rId43"/>
    <p:sldId id="406" r:id="rId44"/>
    <p:sldId id="358" r:id="rId45"/>
    <p:sldId id="403" r:id="rId46"/>
    <p:sldId id="407" r:id="rId47"/>
    <p:sldId id="402" r:id="rId48"/>
    <p:sldId id="331" r:id="rId49"/>
    <p:sldId id="355" r:id="rId50"/>
    <p:sldId id="337" r:id="rId51"/>
    <p:sldId id="300" r:id="rId52"/>
    <p:sldId id="333" r:id="rId53"/>
    <p:sldId id="330" r:id="rId54"/>
    <p:sldId id="336" r:id="rId55"/>
    <p:sldId id="405" r:id="rId56"/>
    <p:sldId id="404" r:id="rId57"/>
    <p:sldId id="409" r:id="rId58"/>
    <p:sldId id="408" r:id="rId59"/>
    <p:sldId id="412" r:id="rId60"/>
    <p:sldId id="413" r:id="rId61"/>
    <p:sldId id="410" r:id="rId62"/>
    <p:sldId id="411" r:id="rId63"/>
    <p:sldId id="354" r:id="rId64"/>
    <p:sldId id="334" r:id="rId65"/>
    <p:sldId id="335" r:id="rId66"/>
    <p:sldId id="361" r:id="rId67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434" autoAdjust="0"/>
  </p:normalViewPr>
  <p:slideViewPr>
    <p:cSldViewPr snapToGrid="0" snapToObjects="1">
      <p:cViewPr varScale="1">
        <p:scale>
          <a:sx n="81" d="100"/>
          <a:sy n="81" d="100"/>
        </p:scale>
        <p:origin x="120" y="570"/>
      </p:cViewPr>
      <p:guideLst/>
    </p:cSldViewPr>
  </p:slideViewPr>
  <p:outlineViewPr>
    <p:cViewPr>
      <p:scale>
        <a:sx n="33" d="100"/>
        <a:sy n="33" d="100"/>
      </p:scale>
      <p:origin x="0" y="-84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230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300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875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67065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105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527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42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364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4837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835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760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80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236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355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931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853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743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09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g"/><Relationship Id="rId4" Type="http://schemas.openxmlformats.org/officeDocument/2006/relationships/image" Target="../media/image5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eg"/><Relationship Id="rId5" Type="http://schemas.openxmlformats.org/officeDocument/2006/relationships/image" Target="../media/image81.jpg"/><Relationship Id="rId4" Type="http://schemas.openxmlformats.org/officeDocument/2006/relationships/image" Target="../media/image80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FB9BB87-A2E0-7142-A0CB-5B16F6729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374" y="1450377"/>
            <a:ext cx="10893287" cy="2677648"/>
          </a:xfrm>
        </p:spPr>
        <p:txBody>
          <a:bodyPr/>
          <a:lstStyle/>
          <a:p>
            <a:r>
              <a:rPr lang="it-IT" dirty="0"/>
              <a:t>Development Madrugada 2019</a:t>
            </a:r>
          </a:p>
        </p:txBody>
      </p:sp>
    </p:spTree>
    <p:extLst>
      <p:ext uri="{BB962C8B-B14F-4D97-AF65-F5344CB8AC3E}">
        <p14:creationId xmlns:p14="http://schemas.microsoft.com/office/powerpoint/2010/main" val="99689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9C6DB7E-AE00-AE4E-80ED-7C9A30904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Pharmacy management system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AA02D622-B5AE-A941-A403-F11E2E8C9B6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Drugs inventory and sotwear training to the staff</a:t>
            </a:r>
          </a:p>
        </p:txBody>
      </p:sp>
    </p:spTree>
    <p:extLst>
      <p:ext uri="{BB962C8B-B14F-4D97-AF65-F5344CB8AC3E}">
        <p14:creationId xmlns:p14="http://schemas.microsoft.com/office/powerpoint/2010/main" val="310243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F08A2C39-C54B-C944-B518-E822FBD43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350" y="584200"/>
            <a:ext cx="101473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6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9C6DB7E-AE00-AE4E-80ED-7C9A30904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Laboratory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AA02D622-B5AE-A941-A403-F11E2E8C9B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9619063" cy="2476500"/>
          </a:xfrm>
        </p:spPr>
        <p:txBody>
          <a:bodyPr/>
          <a:lstStyle/>
          <a:p>
            <a:r>
              <a:rPr lang="it-IT" dirty="0" err="1" smtClean="0"/>
              <a:t>Clinical</a:t>
            </a:r>
            <a:r>
              <a:rPr lang="it-IT" dirty="0" smtClean="0"/>
              <a:t> </a:t>
            </a:r>
            <a:r>
              <a:rPr lang="it-IT" dirty="0" err="1" smtClean="0"/>
              <a:t>Chemistry</a:t>
            </a:r>
            <a:r>
              <a:rPr lang="it-IT" dirty="0" smtClean="0"/>
              <a:t> </a:t>
            </a:r>
            <a:r>
              <a:rPr lang="it-IT" dirty="0" err="1" smtClean="0"/>
              <a:t>Immunometric</a:t>
            </a:r>
            <a:r>
              <a:rPr lang="it-IT" dirty="0" smtClean="0"/>
              <a:t> </a:t>
            </a:r>
            <a:r>
              <a:rPr lang="it-IT" dirty="0" err="1" smtClean="0"/>
              <a:t>analyzer</a:t>
            </a:r>
            <a:r>
              <a:rPr lang="it-IT" dirty="0" smtClean="0"/>
              <a:t> installation </a:t>
            </a:r>
            <a:r>
              <a:rPr lang="it-IT" dirty="0"/>
              <a:t>named «miniVIDAS Biomerieux» and </a:t>
            </a:r>
            <a:r>
              <a:rPr lang="it-IT" dirty="0" smtClean="0"/>
              <a:t>training </a:t>
            </a:r>
            <a:r>
              <a:rPr lang="it-IT" dirty="0"/>
              <a:t>to Madrugada staff.</a:t>
            </a:r>
          </a:p>
        </p:txBody>
      </p:sp>
    </p:spTree>
    <p:extLst>
      <p:ext uri="{BB962C8B-B14F-4D97-AF65-F5344CB8AC3E}">
        <p14:creationId xmlns:p14="http://schemas.microsoft.com/office/powerpoint/2010/main" val="265972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C14DB559-9BAE-4A4E-8512-923FFA736A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5470" y="2436210"/>
            <a:ext cx="5502401" cy="309510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48A9B5C9-F33B-FB46-91DC-BF488A5472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8149" y="1278831"/>
            <a:ext cx="2996756" cy="532756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AE81A059-8282-DC43-822E-D88013FE3D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538" y="1278831"/>
            <a:ext cx="3043046" cy="540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9C6DB7E-AE00-AE4E-80ED-7C9A30904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Tailoring</a:t>
            </a:r>
          </a:p>
        </p:txBody>
      </p:sp>
    </p:spTree>
    <p:extLst>
      <p:ext uri="{BB962C8B-B14F-4D97-AF65-F5344CB8AC3E}">
        <p14:creationId xmlns:p14="http://schemas.microsoft.com/office/powerpoint/2010/main" val="16720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CD2934C1-D8CC-6441-9967-A831F936A4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72" y="1487424"/>
            <a:ext cx="3657600" cy="48768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EB4FEB73-CDD4-A346-B057-2F410B1B067C}"/>
              </a:ext>
            </a:extLst>
          </p:cNvPr>
          <p:cNvSpPr txBox="1"/>
          <p:nvPr/>
        </p:nvSpPr>
        <p:spPr>
          <a:xfrm>
            <a:off x="347472" y="852345"/>
            <a:ext cx="5439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The taloring continues the clothes production…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5B31CC9C-0C33-594C-A9D3-B150B7D33C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879289" y="-12763"/>
            <a:ext cx="3857625" cy="6858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D7A5F6C0-F0CD-FE42-B93D-041F3A798513}"/>
              </a:ext>
            </a:extLst>
          </p:cNvPr>
          <p:cNvSpPr txBox="1"/>
          <p:nvPr/>
        </p:nvSpPr>
        <p:spPr>
          <a:xfrm>
            <a:off x="4379100" y="5593525"/>
            <a:ext cx="6858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Primary school uniforms produced internally by the </a:t>
            </a:r>
            <a:r>
              <a:rPr lang="it-IT" dirty="0" err="1" smtClean="0"/>
              <a:t>guinean</a:t>
            </a:r>
            <a:r>
              <a:rPr lang="it-IT" dirty="0" smtClean="0"/>
              <a:t> </a:t>
            </a:r>
            <a:r>
              <a:rPr lang="it-IT" dirty="0" err="1" smtClean="0"/>
              <a:t>tailors</a:t>
            </a:r>
            <a:r>
              <a:rPr lang="it-IT" dirty="0" smtClean="0"/>
              <a:t> </a:t>
            </a:r>
            <a:r>
              <a:rPr lang="it-IT" dirty="0" err="1" smtClean="0"/>
              <a:t>working</a:t>
            </a:r>
            <a:r>
              <a:rPr lang="it-IT" dirty="0" smtClean="0"/>
              <a:t> in Madrugada.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5301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9C6DB7E-AE00-AE4E-80ED-7C9A30904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Training courses</a:t>
            </a:r>
          </a:p>
        </p:txBody>
      </p:sp>
    </p:spTree>
    <p:extLst>
      <p:ext uri="{BB962C8B-B14F-4D97-AF65-F5344CB8AC3E}">
        <p14:creationId xmlns:p14="http://schemas.microsoft.com/office/powerpoint/2010/main" val="95268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C219E27F-5788-194A-A8F0-769C32E959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664" y="1210056"/>
            <a:ext cx="5483352" cy="548335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79629C1D-2284-2040-BB18-C34E52CB22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728" y="841248"/>
            <a:ext cx="3276600" cy="43688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53B76A35-EDED-AD49-B7F3-57FBC5B49911}"/>
              </a:ext>
            </a:extLst>
          </p:cNvPr>
          <p:cNvSpPr txBox="1"/>
          <p:nvPr/>
        </p:nvSpPr>
        <p:spPr>
          <a:xfrm>
            <a:off x="3986784" y="702548"/>
            <a:ext cx="660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Psychomotrictiy course with primary school students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5B4FA44A-C5B9-5C46-BAD4-7751C7316B40}"/>
              </a:ext>
            </a:extLst>
          </p:cNvPr>
          <p:cNvSpPr txBox="1"/>
          <p:nvPr/>
        </p:nvSpPr>
        <p:spPr>
          <a:xfrm>
            <a:off x="621792" y="5358384"/>
            <a:ext cx="2889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Collaboration between the Italian and local specialist nurses</a:t>
            </a:r>
          </a:p>
        </p:txBody>
      </p:sp>
    </p:spTree>
    <p:extLst>
      <p:ext uri="{BB962C8B-B14F-4D97-AF65-F5344CB8AC3E}">
        <p14:creationId xmlns:p14="http://schemas.microsoft.com/office/powerpoint/2010/main" val="6197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F6E8354B-5B15-8F46-900C-109A31C856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34340"/>
            <a:ext cx="4517136" cy="338785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0A9FC9B2-6753-9E4C-9700-BEE0E6F190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864" y="1664208"/>
            <a:ext cx="6412992" cy="480974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D7855081-5754-894D-AA74-1FDE6461E925}"/>
              </a:ext>
            </a:extLst>
          </p:cNvPr>
          <p:cNvSpPr txBox="1"/>
          <p:nvPr/>
        </p:nvSpPr>
        <p:spPr>
          <a:xfrm>
            <a:off x="640080" y="4297680"/>
            <a:ext cx="4023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Basic psychiatric pathology course delivered by the Neuropsychologist Giorgia to medical staff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ED0C4D7F-0A30-6743-8381-D0D33AC0EA6D}"/>
              </a:ext>
            </a:extLst>
          </p:cNvPr>
          <p:cNvSpPr txBox="1"/>
          <p:nvPr/>
        </p:nvSpPr>
        <p:spPr>
          <a:xfrm>
            <a:off x="5541264" y="43434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Traing concerning the </a:t>
            </a:r>
            <a:r>
              <a:rPr lang="it-IT" dirty="0" smtClean="0"/>
              <a:t>open source IT </a:t>
            </a:r>
            <a:r>
              <a:rPr lang="it-IT" dirty="0" err="1" smtClean="0"/>
              <a:t>platform</a:t>
            </a:r>
            <a:r>
              <a:rPr lang="it-IT" dirty="0" smtClean="0"/>
              <a:t> </a:t>
            </a:r>
            <a:r>
              <a:rPr lang="it-IT" dirty="0"/>
              <a:t>«Open Hospital» to the nurses.</a:t>
            </a:r>
          </a:p>
        </p:txBody>
      </p:sp>
    </p:spTree>
    <p:extLst>
      <p:ext uri="{BB962C8B-B14F-4D97-AF65-F5344CB8AC3E}">
        <p14:creationId xmlns:p14="http://schemas.microsoft.com/office/powerpoint/2010/main" val="211912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9C6DB7E-AE00-AE4E-80ED-7C9A30904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Project with the students of «Istituto Uselli-Ruzza di Padova»</a:t>
            </a:r>
          </a:p>
        </p:txBody>
      </p:sp>
    </p:spTree>
    <p:extLst>
      <p:ext uri="{BB962C8B-B14F-4D97-AF65-F5344CB8AC3E}">
        <p14:creationId xmlns:p14="http://schemas.microsoft.com/office/powerpoint/2010/main" val="244041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9C6DB7E-AE00-AE4E-80ED-7C9A30904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Clinical machines installation</a:t>
            </a:r>
          </a:p>
        </p:txBody>
      </p:sp>
    </p:spTree>
    <p:extLst>
      <p:ext uri="{BB962C8B-B14F-4D97-AF65-F5344CB8AC3E}">
        <p14:creationId xmlns:p14="http://schemas.microsoft.com/office/powerpoint/2010/main" val="195365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3907CCD1-84AE-9949-BC5D-C5CC0C5B33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178" y="365761"/>
            <a:ext cx="4192522" cy="6203220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="" xmlns:a16="http://schemas.microsoft.com/office/drawing/2014/main" id="{65CCF323-1FC5-374D-8042-25129FE3E7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2076" y="1792534"/>
            <a:ext cx="6906544" cy="334967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443162CC-AD1B-2142-AFEB-AA2C6150C665}"/>
              </a:ext>
            </a:extLst>
          </p:cNvPr>
          <p:cNvSpPr txBox="1"/>
          <p:nvPr/>
        </p:nvSpPr>
        <p:spPr>
          <a:xfrm>
            <a:off x="4912076" y="5438274"/>
            <a:ext cx="6713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School/work </a:t>
            </a:r>
            <a:r>
              <a:rPr lang="it-IT" dirty="0" err="1"/>
              <a:t>alternation</a:t>
            </a:r>
            <a:r>
              <a:rPr lang="it-IT" dirty="0"/>
              <a:t> </a:t>
            </a:r>
            <a:r>
              <a:rPr lang="it-IT" dirty="0" smtClean="0"/>
              <a:t>training Project with «Istituto </a:t>
            </a:r>
            <a:r>
              <a:rPr lang="it-IT" dirty="0" err="1" smtClean="0"/>
              <a:t>Usuelli</a:t>
            </a:r>
            <a:r>
              <a:rPr lang="it-IT" dirty="0" smtClean="0"/>
              <a:t>-Ruzza - Padova</a:t>
            </a:r>
            <a:r>
              <a:rPr lang="it-IT" dirty="0"/>
              <a:t>» in Madrugada</a:t>
            </a:r>
          </a:p>
        </p:txBody>
      </p:sp>
    </p:spTree>
    <p:extLst>
      <p:ext uri="{BB962C8B-B14F-4D97-AF65-F5344CB8AC3E}">
        <p14:creationId xmlns:p14="http://schemas.microsoft.com/office/powerpoint/2010/main" val="50442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5503B80F-6732-8744-8457-200A016761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8112" y="4212444"/>
            <a:ext cx="5010912" cy="243499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64CA1AA4-91F2-0D43-841A-CB54BEAA5B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416" y="268746"/>
            <a:ext cx="7672832" cy="372851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C95C7A99-E0E1-8547-8C65-5C8BC17B3400}"/>
              </a:ext>
            </a:extLst>
          </p:cNvPr>
          <p:cNvSpPr txBox="1"/>
          <p:nvPr/>
        </p:nvSpPr>
        <p:spPr>
          <a:xfrm>
            <a:off x="770021" y="4644189"/>
            <a:ext cx="4018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Phleboclysis production thanks to the collaboration between the students and the local staff</a:t>
            </a:r>
          </a:p>
        </p:txBody>
      </p:sp>
    </p:spTree>
    <p:extLst>
      <p:ext uri="{BB962C8B-B14F-4D97-AF65-F5344CB8AC3E}">
        <p14:creationId xmlns:p14="http://schemas.microsoft.com/office/powerpoint/2010/main" val="279714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3C109AA8-4EAF-4546-8AAF-3E9689340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88" y="740918"/>
            <a:ext cx="8128000" cy="39497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4C88F873-F5A9-E94F-A04E-EE4E6827A53D}"/>
              </a:ext>
            </a:extLst>
          </p:cNvPr>
          <p:cNvSpPr txBox="1"/>
          <p:nvPr/>
        </p:nvSpPr>
        <p:spPr>
          <a:xfrm>
            <a:off x="678688" y="5101389"/>
            <a:ext cx="7935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The students are working in the tailoring….</a:t>
            </a:r>
          </a:p>
        </p:txBody>
      </p:sp>
    </p:spTree>
    <p:extLst>
      <p:ext uri="{BB962C8B-B14F-4D97-AF65-F5344CB8AC3E}">
        <p14:creationId xmlns:p14="http://schemas.microsoft.com/office/powerpoint/2010/main" val="124244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2BA2068E-65D3-F14F-BC7E-8CE8F4DEB2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194" y="542651"/>
            <a:ext cx="2335186" cy="415855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0F76F824-520B-8349-9345-8D0C995A55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916" y="542651"/>
            <a:ext cx="2341427" cy="416966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A42D0C33-EAEE-9540-8D96-45B6D0543D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04" y="542651"/>
            <a:ext cx="4191762" cy="558901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D18CA01A-9C0F-984F-9FD5-C2178E855EC5}"/>
              </a:ext>
            </a:extLst>
          </p:cNvPr>
          <p:cNvSpPr txBox="1"/>
          <p:nvPr/>
        </p:nvSpPr>
        <p:spPr>
          <a:xfrm>
            <a:off x="4474916" y="4981074"/>
            <a:ext cx="7003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 primary school professor of Safim (near Bissau airport) finally with all </a:t>
            </a:r>
            <a:r>
              <a:rPr lang="it-IT" dirty="0" err="1"/>
              <a:t>his</a:t>
            </a:r>
            <a:r>
              <a:rPr lang="it-IT" dirty="0"/>
              <a:t> </a:t>
            </a:r>
            <a:r>
              <a:rPr lang="it-IT" dirty="0" err="1" smtClean="0"/>
              <a:t>teeths</a:t>
            </a:r>
            <a:r>
              <a:rPr lang="it-IT" dirty="0" smtClean="0"/>
              <a:t>: </a:t>
            </a:r>
            <a:r>
              <a:rPr lang="it-IT" dirty="0"/>
              <a:t>the work has been done in </a:t>
            </a:r>
            <a:r>
              <a:rPr lang="it-IT" dirty="0" smtClean="0"/>
              <a:t>the Campus </a:t>
            </a:r>
            <a:r>
              <a:rPr lang="it-IT" dirty="0"/>
              <a:t>Madrugada </a:t>
            </a:r>
            <a:r>
              <a:rPr lang="it-IT" dirty="0" err="1" smtClean="0"/>
              <a:t>dental</a:t>
            </a:r>
            <a:r>
              <a:rPr lang="it-IT" dirty="0" smtClean="0"/>
              <a:t> clinic </a:t>
            </a:r>
            <a:r>
              <a:rPr lang="it-IT" dirty="0" err="1" smtClean="0"/>
              <a:t>thanks</a:t>
            </a:r>
            <a:r>
              <a:rPr lang="it-IT" dirty="0" smtClean="0"/>
              <a:t> </a:t>
            </a:r>
            <a:r>
              <a:rPr lang="it-IT" dirty="0"/>
              <a:t>to </a:t>
            </a:r>
            <a:r>
              <a:rPr lang="it-IT" dirty="0" smtClean="0"/>
              <a:t>Dr. </a:t>
            </a:r>
            <a:r>
              <a:rPr lang="it-IT" dirty="0"/>
              <a:t>Leonilda (Nina) and the students.</a:t>
            </a:r>
          </a:p>
        </p:txBody>
      </p:sp>
    </p:spTree>
    <p:extLst>
      <p:ext uri="{BB962C8B-B14F-4D97-AF65-F5344CB8AC3E}">
        <p14:creationId xmlns:p14="http://schemas.microsoft.com/office/powerpoint/2010/main" val="300490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FB58B5C6-2605-294D-967F-363FFCB18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965200"/>
            <a:ext cx="10160000" cy="49276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D18CA01A-9C0F-984F-9FD5-C2178E855EC5}"/>
              </a:ext>
            </a:extLst>
          </p:cNvPr>
          <p:cNvSpPr txBox="1"/>
          <p:nvPr/>
        </p:nvSpPr>
        <p:spPr>
          <a:xfrm>
            <a:off x="4888256" y="6113053"/>
            <a:ext cx="2415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… back to Padova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260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9BE92BF-3EB6-BE42-996B-855618354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Bread production on going…</a:t>
            </a:r>
          </a:p>
        </p:txBody>
      </p:sp>
    </p:spTree>
    <p:extLst>
      <p:ext uri="{BB962C8B-B14F-4D97-AF65-F5344CB8AC3E}">
        <p14:creationId xmlns:p14="http://schemas.microsoft.com/office/powerpoint/2010/main" val="168175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90B0F65E-4667-504E-A0AD-F90E82D2CC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54" y="658368"/>
            <a:ext cx="4170426" cy="556056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51BA7998-2D05-8B40-BB8B-11C8E61D7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560" y="1265936"/>
            <a:ext cx="6604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1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B7D5FC7A-A7C6-1E4E-A0BF-A6E907B77B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8566" y="1517904"/>
            <a:ext cx="3719322" cy="495909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ACA68D65-C046-0F40-B3B9-E4662F1C1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2" y="381000"/>
            <a:ext cx="4572000" cy="6096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C3076ACB-BCCE-FD47-A9F6-4B85EA23BB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465" y="1773300"/>
            <a:ext cx="3336227" cy="444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3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9BE92BF-3EB6-BE42-996B-855618354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New equipements for the clinic</a:t>
            </a:r>
          </a:p>
        </p:txBody>
      </p:sp>
    </p:spTree>
    <p:extLst>
      <p:ext uri="{BB962C8B-B14F-4D97-AF65-F5344CB8AC3E}">
        <p14:creationId xmlns:p14="http://schemas.microsoft.com/office/powerpoint/2010/main" val="110536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FFF9F935-FFBE-4F47-AD5F-D3C080E9E9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8396" y="381001"/>
            <a:ext cx="2694993" cy="479109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9518618F-35E5-E34A-A016-A2BAFEDA5E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81001"/>
            <a:ext cx="4852416" cy="272948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3E5CA0F1-3394-D342-AC27-A2660FBF4F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429000"/>
            <a:ext cx="4296664" cy="322249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D06E21AF-074B-434E-9D96-1CBF08DC86C4}"/>
              </a:ext>
            </a:extLst>
          </p:cNvPr>
          <p:cNvSpPr txBox="1"/>
          <p:nvPr/>
        </p:nvSpPr>
        <p:spPr>
          <a:xfrm>
            <a:off x="4767205" y="3573780"/>
            <a:ext cx="2045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New freezer in the porch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882DA7AF-ED88-ED49-A575-8045D5178C1F}"/>
              </a:ext>
            </a:extLst>
          </p:cNvPr>
          <p:cNvSpPr txBox="1"/>
          <p:nvPr/>
        </p:nvSpPr>
        <p:spPr>
          <a:xfrm>
            <a:off x="5157216" y="5329739"/>
            <a:ext cx="7034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The two boosters for oxigen tank </a:t>
            </a:r>
            <a:r>
              <a:rPr lang="it-IT" dirty="0" err="1" smtClean="0"/>
              <a:t>charge</a:t>
            </a:r>
            <a:r>
              <a:rPr lang="it-IT" dirty="0" smtClean="0"/>
              <a:t> </a:t>
            </a:r>
            <a:r>
              <a:rPr lang="it-IT" dirty="0"/>
              <a:t>are working concurrently</a:t>
            </a:r>
          </a:p>
        </p:txBody>
      </p:sp>
    </p:spTree>
    <p:extLst>
      <p:ext uri="{BB962C8B-B14F-4D97-AF65-F5344CB8AC3E}">
        <p14:creationId xmlns:p14="http://schemas.microsoft.com/office/powerpoint/2010/main" val="35717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F7EE1FF9-929C-564F-912C-44BC1E4661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52" y="1257300"/>
            <a:ext cx="6224016" cy="466801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7826A97F-982B-164E-AE39-71455E370CA9}"/>
              </a:ext>
            </a:extLst>
          </p:cNvPr>
          <p:cNvSpPr txBox="1"/>
          <p:nvPr/>
        </p:nvSpPr>
        <p:spPr>
          <a:xfrm>
            <a:off x="7772400" y="3236976"/>
            <a:ext cx="3017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New medical oxigen compressor Rix Industries; we are showing two boosters, the new one and the old one we keep as replacement</a:t>
            </a:r>
          </a:p>
        </p:txBody>
      </p:sp>
    </p:spTree>
    <p:extLst>
      <p:ext uri="{BB962C8B-B14F-4D97-AF65-F5344CB8AC3E}">
        <p14:creationId xmlns:p14="http://schemas.microsoft.com/office/powerpoint/2010/main" val="390450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9BE92BF-3EB6-BE42-996B-855618354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Meeting with portuguese business managers</a:t>
            </a:r>
          </a:p>
        </p:txBody>
      </p:sp>
    </p:spTree>
    <p:extLst>
      <p:ext uri="{BB962C8B-B14F-4D97-AF65-F5344CB8AC3E}">
        <p14:creationId xmlns:p14="http://schemas.microsoft.com/office/powerpoint/2010/main" val="98011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C60F326A-F724-F54D-B788-E65A65B560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298" y="438912"/>
            <a:ext cx="4512564" cy="601675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C8D3F88F-D022-9448-8ED1-0DAD9B4C8C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7330" y="438912"/>
            <a:ext cx="4512564" cy="601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5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62CA25BF-27F5-BF42-9F29-FCF5C29A79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562" y="256032"/>
            <a:ext cx="4649724" cy="6199632"/>
          </a:xfrm>
          <a:prstGeom prst="rect">
            <a:avLst/>
          </a:prstGeom>
        </p:spPr>
      </p:pic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D6042EB2-2F73-4D43-B209-773F75AA8FAD}"/>
              </a:ext>
            </a:extLst>
          </p:cNvPr>
          <p:cNvSpPr txBox="1">
            <a:spLocks/>
          </p:cNvSpPr>
          <p:nvPr/>
        </p:nvSpPr>
        <p:spPr>
          <a:xfrm>
            <a:off x="5317958" y="1642311"/>
            <a:ext cx="5721434" cy="24765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The THL (Tecnologia Hospitalar e Laboratorial) Managers, one of our first suppy of reagents for the laboratory, visited Madrugada</a:t>
            </a:r>
          </a:p>
        </p:txBody>
      </p:sp>
    </p:spTree>
    <p:extLst>
      <p:ext uri="{BB962C8B-B14F-4D97-AF65-F5344CB8AC3E}">
        <p14:creationId xmlns:p14="http://schemas.microsoft.com/office/powerpoint/2010/main" val="61923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41CB039-6F4C-3643-8C2F-9E28A61C1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carpentry works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5C3C6D57-44EC-DF42-968F-7F17864F9AE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The campus in evolution…</a:t>
            </a:r>
          </a:p>
        </p:txBody>
      </p:sp>
    </p:spTree>
    <p:extLst>
      <p:ext uri="{BB962C8B-B14F-4D97-AF65-F5344CB8AC3E}">
        <p14:creationId xmlns:p14="http://schemas.microsoft.com/office/powerpoint/2010/main" val="99416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FF0C7C3B-8C1F-DA43-B518-C61F878C9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348" y="1537716"/>
            <a:ext cx="6604000" cy="49530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FA884BD6-C5BC-7C4E-AE84-C8BF74FE73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10" y="128016"/>
            <a:ext cx="3673602" cy="654701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ECBB57EC-F9EE-FD45-B800-51202A5E4E74}"/>
              </a:ext>
            </a:extLst>
          </p:cNvPr>
          <p:cNvSpPr txBox="1"/>
          <p:nvPr/>
        </p:nvSpPr>
        <p:spPr>
          <a:xfrm>
            <a:off x="5058348" y="128016"/>
            <a:ext cx="5409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Courtyard finishing with sheels placed over the gravel in order to stabilize the soil during the rains and decrease the powder during dry season:</a:t>
            </a:r>
          </a:p>
        </p:txBody>
      </p:sp>
    </p:spTree>
    <p:extLst>
      <p:ext uri="{BB962C8B-B14F-4D97-AF65-F5344CB8AC3E}">
        <p14:creationId xmlns:p14="http://schemas.microsoft.com/office/powerpoint/2010/main" val="427547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9CF74B5F-FFBF-004C-B397-5CA26C264A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6031" y="1299010"/>
            <a:ext cx="4972304" cy="372922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42F96DC8-250B-644D-98AB-1615FC72FD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40" y="1007364"/>
            <a:ext cx="6210434" cy="4657826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6F35C7E5-57D0-A440-B36C-1B13340FB303}"/>
              </a:ext>
            </a:extLst>
          </p:cNvPr>
          <p:cNvSpPr txBox="1"/>
          <p:nvPr/>
        </p:nvSpPr>
        <p:spPr>
          <a:xfrm>
            <a:off x="481263" y="5943600"/>
            <a:ext cx="10202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Entrance organization of Campus Madrugada</a:t>
            </a:r>
          </a:p>
        </p:txBody>
      </p:sp>
    </p:spTree>
    <p:extLst>
      <p:ext uri="{BB962C8B-B14F-4D97-AF65-F5344CB8AC3E}">
        <p14:creationId xmlns:p14="http://schemas.microsoft.com/office/powerpoint/2010/main" val="242008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2C5DFEB8-53E0-E340-87B8-8587044F0A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466" y="438912"/>
            <a:ext cx="3971905" cy="529587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7A9DA270-A993-0B40-81B0-D32200D561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289" y="438912"/>
            <a:ext cx="3627321" cy="483642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DB3A703D-3D4E-8544-A5A5-D8D96A4E302F}"/>
              </a:ext>
            </a:extLst>
          </p:cNvPr>
          <p:cNvSpPr txBox="1"/>
          <p:nvPr/>
        </p:nvSpPr>
        <p:spPr>
          <a:xfrm>
            <a:off x="415288" y="5380672"/>
            <a:ext cx="3627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Wall construction of eletrical panel of radiology cabin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B6829D7A-BA9A-F049-B982-4A67FD7E40EE}"/>
              </a:ext>
            </a:extLst>
          </p:cNvPr>
          <p:cNvSpPr txBox="1"/>
          <p:nvPr/>
        </p:nvSpPr>
        <p:spPr>
          <a:xfrm>
            <a:off x="8737813" y="2606999"/>
            <a:ext cx="3245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Cement screen for staff protection ot the two oxygen </a:t>
            </a:r>
            <a:r>
              <a:rPr lang="it-IT" dirty="0" err="1"/>
              <a:t>loading</a:t>
            </a:r>
            <a:r>
              <a:rPr lang="it-IT" dirty="0"/>
              <a:t> </a:t>
            </a:r>
            <a:r>
              <a:rPr lang="it-IT" dirty="0" err="1" smtClean="0"/>
              <a:t>lines</a:t>
            </a:r>
            <a:r>
              <a:rPr lang="it-IT" dirty="0" smtClean="0"/>
              <a:t>: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991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D9D309AC-DC70-4842-92A7-2554F81D82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54" y="237744"/>
            <a:ext cx="4732020" cy="630936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6837A948-3EA1-F84F-8A5E-382AE3FDE9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8384" y="237744"/>
            <a:ext cx="3737490" cy="498332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A3A7EF9A-799E-8A47-8519-CFDD7E55212B}"/>
              </a:ext>
            </a:extLst>
          </p:cNvPr>
          <p:cNvSpPr txBox="1"/>
          <p:nvPr/>
        </p:nvSpPr>
        <p:spPr>
          <a:xfrm>
            <a:off x="5558589" y="5582653"/>
            <a:ext cx="6280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Hydraulic engineering works in the Radiology</a:t>
            </a:r>
          </a:p>
        </p:txBody>
      </p:sp>
    </p:spTree>
    <p:extLst>
      <p:ext uri="{BB962C8B-B14F-4D97-AF65-F5344CB8AC3E}">
        <p14:creationId xmlns:p14="http://schemas.microsoft.com/office/powerpoint/2010/main" val="82269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B69F255C-4D4D-8249-B30F-AD3676C89B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704" y="297356"/>
            <a:ext cx="3278173" cy="437089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30F0C4EA-997C-C240-B3E1-4D48709868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7754" y="713232"/>
            <a:ext cx="3639312" cy="485241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1F5B338A-07BE-4946-8B9E-3D1A768058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9476" y="1408176"/>
            <a:ext cx="3906012" cy="520801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DD1225CA-AE37-1C46-9B00-5A47177A04D5}"/>
              </a:ext>
            </a:extLst>
          </p:cNvPr>
          <p:cNvSpPr txBox="1"/>
          <p:nvPr/>
        </p:nvSpPr>
        <p:spPr>
          <a:xfrm>
            <a:off x="4127754" y="5692862"/>
            <a:ext cx="3056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Bathroom floors in the Radiology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="" xmlns:a16="http://schemas.microsoft.com/office/drawing/2014/main" id="{5B272834-C3EE-6E4A-B4DA-DA6DC1844B1D}"/>
              </a:ext>
            </a:extLst>
          </p:cNvPr>
          <p:cNvSpPr/>
          <p:nvPr/>
        </p:nvSpPr>
        <p:spPr>
          <a:xfrm>
            <a:off x="221742" y="4787606"/>
            <a:ext cx="33318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it-IT" dirty="0"/>
              <a:t>Water pipes and drain sewers laying in the biological pit of the Radiology</a:t>
            </a:r>
          </a:p>
        </p:txBody>
      </p:sp>
    </p:spTree>
    <p:extLst>
      <p:ext uri="{BB962C8B-B14F-4D97-AF65-F5344CB8AC3E}">
        <p14:creationId xmlns:p14="http://schemas.microsoft.com/office/powerpoint/2010/main" val="208957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9ACF67E3-C289-7C47-85EF-AFBE778986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6052" y="1226569"/>
            <a:ext cx="3273351" cy="436446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BE2662F2-8984-BB42-A230-452155F708B2}"/>
              </a:ext>
            </a:extLst>
          </p:cNvPr>
          <p:cNvSpPr txBox="1"/>
          <p:nvPr/>
        </p:nvSpPr>
        <p:spPr>
          <a:xfrm>
            <a:off x="7846052" y="5729536"/>
            <a:ext cx="4318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Sewer inspection construction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BEF729EC-E100-4440-9919-B938BE9C2765}"/>
              </a:ext>
            </a:extLst>
          </p:cNvPr>
          <p:cNvSpPr txBox="1"/>
          <p:nvPr/>
        </p:nvSpPr>
        <p:spPr>
          <a:xfrm>
            <a:off x="179064" y="5591037"/>
            <a:ext cx="3537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Radiology sidewalks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64" y="139699"/>
            <a:ext cx="3750464" cy="500061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A594F4C1-31C9-1F48-A658-947FA34B9C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1345" y="3540735"/>
            <a:ext cx="1918599" cy="255813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663" y="0"/>
            <a:ext cx="1911391" cy="340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2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74EBCBC5-361E-E442-A573-75BD53E13E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064" y="534924"/>
            <a:ext cx="7431024" cy="557326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141B27E6-12B4-8E4F-90AE-894C8BB24AE3}"/>
              </a:ext>
            </a:extLst>
          </p:cNvPr>
          <p:cNvSpPr txBox="1"/>
          <p:nvPr/>
        </p:nvSpPr>
        <p:spPr>
          <a:xfrm>
            <a:off x="8613648" y="2157984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Tablet press installation</a:t>
            </a:r>
            <a:endParaRPr lang="it-IT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6125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9BE92BF-3EB6-BE42-996B-855618354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New project «</a:t>
            </a:r>
            <a:r>
              <a:rPr lang="it-IT" dirty="0" err="1" smtClean="0"/>
              <a:t>palhota</a:t>
            </a:r>
            <a:r>
              <a:rPr lang="it-IT" dirty="0"/>
              <a:t>»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EC439558-3F7A-154C-B19C-C238820A6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Traditional «</a:t>
            </a:r>
            <a:r>
              <a:rPr lang="it-IT" dirty="0" err="1" smtClean="0"/>
              <a:t>palhota</a:t>
            </a:r>
            <a:r>
              <a:rPr lang="it-IT" dirty="0" smtClean="0"/>
              <a:t>» </a:t>
            </a:r>
            <a:r>
              <a:rPr lang="it-IT" dirty="0"/>
              <a:t>contruction (bungalow) which will become a shoop of foods and clothes and a meeting point (bar/restaurant). The </a:t>
            </a:r>
            <a:r>
              <a:rPr lang="it-IT" dirty="0" err="1" smtClean="0"/>
              <a:t>palhota</a:t>
            </a:r>
            <a:r>
              <a:rPr lang="it-IT" dirty="0" smtClean="0"/>
              <a:t> </a:t>
            </a:r>
            <a:r>
              <a:rPr lang="it-IT" dirty="0"/>
              <a:t>is located on the corner between the football field, the kindergardern yard and the internal road.</a:t>
            </a:r>
          </a:p>
        </p:txBody>
      </p:sp>
    </p:spTree>
    <p:extLst>
      <p:ext uri="{BB962C8B-B14F-4D97-AF65-F5344CB8AC3E}">
        <p14:creationId xmlns:p14="http://schemas.microsoft.com/office/powerpoint/2010/main" val="399714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8C9FC2DD-4433-C644-8BFE-4BEFA8ED35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811" y="676656"/>
            <a:ext cx="3917717" cy="554156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C9570B46-57BD-744C-B04F-2DD9AFA303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72" y="1005992"/>
            <a:ext cx="6510528" cy="48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2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4506A435-014A-6D4B-861F-6317B1828ED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0" y="1533524"/>
            <a:ext cx="3702844" cy="493712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397E26AA-36CF-F54B-B155-3F6C209E59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50" y="1543050"/>
            <a:ext cx="3690938" cy="492125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0556" y="1543051"/>
            <a:ext cx="3690937" cy="492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0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6EA2C759-B74B-487A-B210-44833D0B89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1" y="261936"/>
            <a:ext cx="4455320" cy="5940427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8AEE54D6-6ED3-4270-B03A-14B3C74ED560}"/>
              </a:ext>
            </a:extLst>
          </p:cNvPr>
          <p:cNvSpPr txBox="1"/>
          <p:nvPr/>
        </p:nvSpPr>
        <p:spPr>
          <a:xfrm>
            <a:off x="10270836" y="2059709"/>
            <a:ext cx="1634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Gazebo floor of the bar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2231" y="261936"/>
            <a:ext cx="4447425" cy="592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0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9BE92BF-3EB6-BE42-996B-855618354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New space for the cleaning of surgical instruments</a:t>
            </a:r>
          </a:p>
        </p:txBody>
      </p:sp>
    </p:spTree>
    <p:extLst>
      <p:ext uri="{BB962C8B-B14F-4D97-AF65-F5344CB8AC3E}">
        <p14:creationId xmlns:p14="http://schemas.microsoft.com/office/powerpoint/2010/main" val="351038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A2EB1E1B-31FF-014B-A81E-40E32CB4C0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433" y="768981"/>
            <a:ext cx="3990027" cy="532003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D0B4F925-F809-5347-AE5A-67FCBC8F64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708247" y="-466962"/>
            <a:ext cx="3560877" cy="503682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D62AD7F6-CB44-754B-9E2A-92DE31318B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554012" y="2730964"/>
            <a:ext cx="3377852" cy="477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5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011A258E-7B3F-4CBA-9CA5-27480C4BEB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944" y="329046"/>
            <a:ext cx="4649931" cy="619990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0E940604-4A13-4032-B72F-6B3070EFE1A8}"/>
              </a:ext>
            </a:extLst>
          </p:cNvPr>
          <p:cNvSpPr txBox="1"/>
          <p:nvPr/>
        </p:nvSpPr>
        <p:spPr>
          <a:xfrm>
            <a:off x="184727" y="757594"/>
            <a:ext cx="4239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Partion:</a:t>
            </a:r>
          </a:p>
        </p:txBody>
      </p:sp>
    </p:spTree>
    <p:extLst>
      <p:ext uri="{BB962C8B-B14F-4D97-AF65-F5344CB8AC3E}">
        <p14:creationId xmlns:p14="http://schemas.microsoft.com/office/powerpoint/2010/main" val="902110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F6E0ACE-010E-9841-A631-BB9A2DBBD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Activities around the Radiology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2335D88E-16C9-B646-AF7A-FE2DE3441B8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Covering of the biological pit of the Radiology</a:t>
            </a:r>
          </a:p>
        </p:txBody>
      </p:sp>
    </p:spTree>
    <p:extLst>
      <p:ext uri="{BB962C8B-B14F-4D97-AF65-F5344CB8AC3E}">
        <p14:creationId xmlns:p14="http://schemas.microsoft.com/office/powerpoint/2010/main" val="175559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982BD31F-DBAC-784F-8262-0D7385C227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70" y="365760"/>
            <a:ext cx="3470148" cy="462686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201A2A08-DA81-D541-BF2A-C4F9E168BE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3904" y="841248"/>
            <a:ext cx="3963924" cy="528523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A497A8AA-0EC7-F44A-BC92-A19E2B5EEE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514" y="1353312"/>
            <a:ext cx="3964686" cy="528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3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9BE92BF-3EB6-BE42-996B-855618354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School canteen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EC439558-3F7A-154C-B19C-C238820A6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A professional kitchen has been installed in the campus and immediately started to work.</a:t>
            </a:r>
          </a:p>
        </p:txBody>
      </p:sp>
    </p:spTree>
    <p:extLst>
      <p:ext uri="{BB962C8B-B14F-4D97-AF65-F5344CB8AC3E}">
        <p14:creationId xmlns:p14="http://schemas.microsoft.com/office/powerpoint/2010/main" val="329779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E1FC21CB-4581-4D4A-BE31-62FAA7BF5B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149" y="541528"/>
            <a:ext cx="2899410" cy="386588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FCD9D395-A0A6-874A-9CF4-B7B3CA1B3D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5474" y="2022856"/>
            <a:ext cx="2899410" cy="386588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02EB8495-4D08-7A4A-A08B-0EB0CB49D7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086" y="248920"/>
            <a:ext cx="5535650" cy="311077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34303DAB-1133-E647-A2F6-B41717F3AD94}"/>
              </a:ext>
            </a:extLst>
          </p:cNvPr>
          <p:cNvSpPr txBox="1"/>
          <p:nvPr/>
        </p:nvSpPr>
        <p:spPr>
          <a:xfrm>
            <a:off x="621792" y="4965406"/>
            <a:ext cx="658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Radiographs digitalization; </a:t>
            </a:r>
            <a:r>
              <a:rPr lang="it-IT" dirty="0" smtClean="0"/>
              <a:t>now it </a:t>
            </a:r>
            <a:r>
              <a:rPr lang="it-IT" dirty="0" err="1" smtClean="0"/>
              <a:t>is</a:t>
            </a:r>
            <a:r>
              <a:rPr lang="it-IT" dirty="0" smtClean="0"/>
              <a:t> possible to </a:t>
            </a:r>
            <a:r>
              <a:rPr lang="it-IT" dirty="0"/>
              <a:t>send them in high resolution electronically in order to be analysed</a:t>
            </a:r>
          </a:p>
        </p:txBody>
      </p:sp>
    </p:spTree>
    <p:extLst>
      <p:ext uri="{BB962C8B-B14F-4D97-AF65-F5344CB8AC3E}">
        <p14:creationId xmlns:p14="http://schemas.microsoft.com/office/powerpoint/2010/main" val="334007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624A0121-AEE4-5B46-B0F2-48970834C3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" y="237744"/>
            <a:ext cx="5913120" cy="443484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53E1671A-7A3F-B24B-B31B-C54D4A62D6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360" y="2258568"/>
            <a:ext cx="5669280" cy="425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8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9BE92BF-3EB6-BE42-996B-855618354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Laboratory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EC439558-3F7A-154C-B19C-C238820A6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err="1"/>
              <a:t>Laboratory</a:t>
            </a:r>
            <a:r>
              <a:rPr lang="it-IT" dirty="0"/>
              <a:t> </a:t>
            </a:r>
            <a:r>
              <a:rPr lang="it-IT" dirty="0" err="1" smtClean="0"/>
              <a:t>Clinical</a:t>
            </a:r>
            <a:r>
              <a:rPr lang="it-IT" dirty="0" smtClean="0"/>
              <a:t> </a:t>
            </a:r>
            <a:r>
              <a:rPr lang="it-IT" dirty="0" err="1" smtClean="0"/>
              <a:t>Chemistry</a:t>
            </a:r>
            <a:r>
              <a:rPr lang="it-IT" dirty="0" smtClean="0"/>
              <a:t> Analyzer Roche Cobas </a:t>
            </a:r>
            <a:r>
              <a:rPr lang="it-IT" dirty="0"/>
              <a:t>4000 </a:t>
            </a:r>
            <a:r>
              <a:rPr lang="it-IT" dirty="0" smtClean="0"/>
              <a:t>C311 </a:t>
            </a:r>
            <a:r>
              <a:rPr lang="it-IT" dirty="0"/>
              <a:t>installed and configured from Italy: the project was an amaizing work with an incredible result! </a:t>
            </a:r>
          </a:p>
        </p:txBody>
      </p:sp>
    </p:spTree>
    <p:extLst>
      <p:ext uri="{BB962C8B-B14F-4D97-AF65-F5344CB8AC3E}">
        <p14:creationId xmlns:p14="http://schemas.microsoft.com/office/powerpoint/2010/main" val="188939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4874E699-F0F6-0A47-9EB2-5152C463B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96" y="385572"/>
            <a:ext cx="6604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0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F05F6522-63CA-F545-98E0-D05E4DB34C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868" y="237744"/>
            <a:ext cx="3601822" cy="641908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D2067178-F459-F94C-AA22-0993313935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440" y="1664208"/>
            <a:ext cx="7697216" cy="432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1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6FBD84CE-162A-DA45-AF43-1627E91583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" y="201168"/>
            <a:ext cx="5632704" cy="422452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F350CC08-93B7-D645-AB7C-A014781A97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3299" y="1335024"/>
            <a:ext cx="5990896" cy="521208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A0BC850E-73EC-F24F-B1C0-B6F8CB429619}"/>
              </a:ext>
            </a:extLst>
          </p:cNvPr>
          <p:cNvSpPr txBox="1"/>
          <p:nvPr/>
        </p:nvSpPr>
        <p:spPr>
          <a:xfrm>
            <a:off x="433137" y="4957011"/>
            <a:ext cx="4860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Guinean laboratory technicians at work on the new clinical analyzer Roche Cobas C311</a:t>
            </a:r>
          </a:p>
        </p:txBody>
      </p:sp>
    </p:spTree>
    <p:extLst>
      <p:ext uri="{BB962C8B-B14F-4D97-AF65-F5344CB8AC3E}">
        <p14:creationId xmlns:p14="http://schemas.microsoft.com/office/powerpoint/2010/main" val="36834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9BE92BF-3EB6-BE42-996B-855618354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Madrugada vegetable garden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EC439558-3F7A-154C-B19C-C238820A6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Thanks to the agronomist’s work (Ansumane), the vegetable garden is growing… </a:t>
            </a:r>
          </a:p>
        </p:txBody>
      </p:sp>
    </p:spTree>
    <p:extLst>
      <p:ext uri="{BB962C8B-B14F-4D97-AF65-F5344CB8AC3E}">
        <p14:creationId xmlns:p14="http://schemas.microsoft.com/office/powerpoint/2010/main" val="182377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500A4D1B-9D17-4640-B252-2EFB7D3F79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38" y="2376767"/>
            <a:ext cx="1985393" cy="402907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30D6317B-1026-6243-8EC3-564B1F941A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6" y="71718"/>
            <a:ext cx="4324350" cy="209811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07740350-D6DF-AD4A-BDB2-EC876A1999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678" y="84417"/>
            <a:ext cx="4724691" cy="229235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C86DF470-468B-424E-A9C3-1E7837F31B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008" y="3074250"/>
            <a:ext cx="6866639" cy="333159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5747260E-E496-594A-9B5C-FF8525AB750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7441" y="1412088"/>
            <a:ext cx="2422895" cy="499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8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9BE92BF-3EB6-BE42-996B-855618354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New </a:t>
            </a:r>
            <a:r>
              <a:rPr lang="it-IT" dirty="0" err="1"/>
              <a:t>drinking</a:t>
            </a:r>
            <a:r>
              <a:rPr lang="it-IT" dirty="0"/>
              <a:t> water </a:t>
            </a:r>
            <a:r>
              <a:rPr lang="it-IT" dirty="0" err="1"/>
              <a:t>well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EC439558-3F7A-154C-B19C-C238820A6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guarantee the supply of drinking </a:t>
            </a:r>
            <a:r>
              <a:rPr lang="en-US" dirty="0" smtClean="0"/>
              <a:t>water…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438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4004" y="1002632"/>
            <a:ext cx="3338763" cy="445168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17" y="168442"/>
            <a:ext cx="3338763" cy="445168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7692" y="2133600"/>
            <a:ext cx="3338763" cy="4451684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626767" y="580790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… to </a:t>
            </a:r>
            <a:r>
              <a:rPr lang="en-US" dirty="0"/>
              <a:t>the Campus </a:t>
            </a:r>
            <a:r>
              <a:rPr lang="en-US" dirty="0" smtClean="0"/>
              <a:t>services, </a:t>
            </a:r>
            <a:r>
              <a:rPr lang="en-US" dirty="0"/>
              <a:t>particularly </a:t>
            </a:r>
            <a:r>
              <a:rPr lang="en-US" dirty="0" smtClean="0"/>
              <a:t>for future dialysis.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3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9BE92BF-3EB6-BE42-996B-855618354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well for drinking water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EC439558-3F7A-154C-B19C-C238820A6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Drilling of the well carried out on the northwest side of the </a:t>
            </a:r>
            <a:r>
              <a:rPr lang="en-US" dirty="0" smtClean="0"/>
              <a:t>bakery</a:t>
            </a:r>
            <a:r>
              <a:rPr lang="it-IT" dirty="0" smtClean="0"/>
              <a:t>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0183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9C6DB7E-AE00-AE4E-80ED-7C9A30904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Pharmaceutical production</a:t>
            </a:r>
          </a:p>
        </p:txBody>
      </p:sp>
    </p:spTree>
    <p:extLst>
      <p:ext uri="{BB962C8B-B14F-4D97-AF65-F5344CB8AC3E}">
        <p14:creationId xmlns:p14="http://schemas.microsoft.com/office/powerpoint/2010/main" val="29454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59" y="261257"/>
            <a:ext cx="4452010" cy="593601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51" y="261256"/>
            <a:ext cx="4452010" cy="593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3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9C6DB7E-AE00-AE4E-80ED-7C9A30904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of health personnel of the </a:t>
            </a:r>
            <a:r>
              <a:rPr lang="en-US" dirty="0" err="1"/>
              <a:t>Madugada</a:t>
            </a:r>
            <a:r>
              <a:rPr lang="en-US" dirty="0"/>
              <a:t> in Italy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482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802" y="330216"/>
            <a:ext cx="7238409" cy="5428807"/>
          </a:xfrm>
          <a:prstGeom prst="rect">
            <a:avLst/>
          </a:prstGeom>
        </p:spPr>
      </p:pic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EC439558-3F7A-154C-B19C-C238820A6DFD}"/>
              </a:ext>
            </a:extLst>
          </p:cNvPr>
          <p:cNvSpPr txBox="1">
            <a:spLocks/>
          </p:cNvSpPr>
          <p:nvPr/>
        </p:nvSpPr>
        <p:spPr>
          <a:xfrm>
            <a:off x="1067018" y="5858988"/>
            <a:ext cx="8951975" cy="89807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 </a:t>
            </a:r>
            <a:r>
              <a:rPr lang="en-US" dirty="0"/>
              <a:t>guarantee </a:t>
            </a:r>
            <a:r>
              <a:rPr lang="en-US" dirty="0" smtClean="0"/>
              <a:t>professional training to </a:t>
            </a:r>
            <a:r>
              <a:rPr lang="en-US" dirty="0"/>
              <a:t>the health director of the </a:t>
            </a:r>
            <a:r>
              <a:rPr lang="en-US" dirty="0" err="1"/>
              <a:t>Madrugada</a:t>
            </a:r>
            <a:r>
              <a:rPr lang="en-US" dirty="0"/>
              <a:t> dr. </a:t>
            </a:r>
            <a:r>
              <a:rPr lang="en-US" dirty="0" smtClean="0"/>
              <a:t>Gabriel Jorge </a:t>
            </a:r>
            <a:r>
              <a:rPr lang="en-US" dirty="0" err="1" smtClean="0"/>
              <a:t>Sanca</a:t>
            </a:r>
            <a:r>
              <a:rPr lang="en-US" dirty="0"/>
              <a:t> In internal medicine at the Verona Polyclinic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636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9BE92BF-3EB6-BE42-996B-855618354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Verona Volunteers work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EC439558-3F7A-154C-B19C-C238820A6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Container load with the new materials and equipments for Madrugada…</a:t>
            </a:r>
          </a:p>
        </p:txBody>
      </p:sp>
    </p:spTree>
    <p:extLst>
      <p:ext uri="{BB962C8B-B14F-4D97-AF65-F5344CB8AC3E}">
        <p14:creationId xmlns:p14="http://schemas.microsoft.com/office/powerpoint/2010/main" val="232126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DB5D9199-2785-FF48-9A2A-BC1F5324F4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46" y="475488"/>
            <a:ext cx="4293108" cy="572414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D4173975-BE49-B744-9BFA-E766A4B022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874" y="475488"/>
            <a:ext cx="4293108" cy="572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6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CE3E0046-5F2A-CE43-9305-7111A45A1D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22" y="237744"/>
            <a:ext cx="4814316" cy="641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5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E129A61F-CC27-624C-B4B1-AEBBE0E0D1F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4259" y="128016"/>
            <a:ext cx="3641789" cy="6474292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AD7EA121-8591-6C40-B23E-CBEBE9B07269}"/>
              </a:ext>
            </a:extLst>
          </p:cNvPr>
          <p:cNvSpPr txBox="1"/>
          <p:nvPr/>
        </p:nvSpPr>
        <p:spPr>
          <a:xfrm>
            <a:off x="5577840" y="3180496"/>
            <a:ext cx="448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Madrugada continues to shine…</a:t>
            </a:r>
          </a:p>
        </p:txBody>
      </p:sp>
    </p:spTree>
    <p:extLst>
      <p:ext uri="{BB962C8B-B14F-4D97-AF65-F5344CB8AC3E}">
        <p14:creationId xmlns:p14="http://schemas.microsoft.com/office/powerpoint/2010/main" val="386940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64328FE5-DEC6-2946-8B26-490AAF2137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274" y="420624"/>
            <a:ext cx="4567428" cy="608990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898D1657-1DF9-2D48-99B1-199FA1A3DE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2466" y="420624"/>
            <a:ext cx="3781806" cy="504240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C6D34428-6979-EC4F-959D-8A65DECD9DB6}"/>
              </a:ext>
            </a:extLst>
          </p:cNvPr>
          <p:cNvSpPr txBox="1"/>
          <p:nvPr/>
        </p:nvSpPr>
        <p:spPr>
          <a:xfrm>
            <a:off x="5468112" y="5779008"/>
            <a:ext cx="605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Phleboclysis production </a:t>
            </a:r>
            <a:r>
              <a:rPr lang="it-IT" dirty="0" smtClean="0"/>
              <a:t>(5% </a:t>
            </a:r>
            <a:r>
              <a:rPr lang="it-IT" dirty="0" err="1" smtClean="0"/>
              <a:t>glucose</a:t>
            </a:r>
            <a:r>
              <a:rPr lang="it-IT" dirty="0" smtClean="0"/>
              <a:t> and 0,9% saline)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573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71C129B9-D0AF-5C48-B3C7-A8A4DB10A9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72" y="31546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8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DA326E19-C255-2E49-B38C-1DD7988FA8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235" y="329184"/>
            <a:ext cx="2855832" cy="506577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2F1C56BA-6AE5-EF4D-8F99-D83BFEC1B3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160" y="329184"/>
            <a:ext cx="4168902" cy="555853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4369B5D3-A448-7F4D-98B7-C680C682F3D1}"/>
              </a:ext>
            </a:extLst>
          </p:cNvPr>
          <p:cNvSpPr txBox="1"/>
          <p:nvPr/>
        </p:nvSpPr>
        <p:spPr>
          <a:xfrm>
            <a:off x="8101584" y="2103120"/>
            <a:ext cx="3108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Tablet press </a:t>
            </a:r>
            <a:r>
              <a:rPr lang="it-IT" dirty="0" err="1" smtClean="0"/>
              <a:t>cleaning</a:t>
            </a:r>
            <a:r>
              <a:rPr lang="it-IT" dirty="0" smtClean="0"/>
              <a:t> </a:t>
            </a:r>
            <a:r>
              <a:rPr lang="it-IT" dirty="0"/>
              <a:t>and tablet production (donated by Aptuit-GSK)</a:t>
            </a:r>
          </a:p>
        </p:txBody>
      </p:sp>
    </p:spTree>
    <p:extLst>
      <p:ext uri="{BB962C8B-B14F-4D97-AF65-F5344CB8AC3E}">
        <p14:creationId xmlns:p14="http://schemas.microsoft.com/office/powerpoint/2010/main" val="285757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riunioni ione">
  <a:themeElements>
    <a:clrScheme name="Sala riunioni ione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Sala riunioni 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riunioni 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{9FCAB1BC-18FA-0A4D-B54E-EBED096BD07A}tf10001076</Template>
  <TotalTime>2179</TotalTime>
  <Words>640</Words>
  <Application>Microsoft Office PowerPoint</Application>
  <PresentationFormat>Widescreen</PresentationFormat>
  <Paragraphs>67</Paragraphs>
  <Slides>66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66</vt:i4>
      </vt:variant>
    </vt:vector>
  </HeadingPairs>
  <TitlesOfParts>
    <vt:vector size="70" baseType="lpstr">
      <vt:lpstr>Arial</vt:lpstr>
      <vt:lpstr>Century Gothic</vt:lpstr>
      <vt:lpstr>Wingdings 3</vt:lpstr>
      <vt:lpstr>Sala riunioni ione</vt:lpstr>
      <vt:lpstr>Development Madrugada 2019</vt:lpstr>
      <vt:lpstr>Clinical machines installation</vt:lpstr>
      <vt:lpstr>Presentazione standard di PowerPoint</vt:lpstr>
      <vt:lpstr>Presentazione standard di PowerPoint</vt:lpstr>
      <vt:lpstr>Presentazione standard di PowerPoint</vt:lpstr>
      <vt:lpstr>Pharmaceutical production</vt:lpstr>
      <vt:lpstr>Presentazione standard di PowerPoint</vt:lpstr>
      <vt:lpstr>Presentazione standard di PowerPoint</vt:lpstr>
      <vt:lpstr>Presentazione standard di PowerPoint</vt:lpstr>
      <vt:lpstr>Pharmacy management system</vt:lpstr>
      <vt:lpstr>Presentazione standard di PowerPoint</vt:lpstr>
      <vt:lpstr>Laboratory</vt:lpstr>
      <vt:lpstr>Presentazione standard di PowerPoint</vt:lpstr>
      <vt:lpstr>Tailoring</vt:lpstr>
      <vt:lpstr>Presentazione standard di PowerPoint</vt:lpstr>
      <vt:lpstr>Training courses</vt:lpstr>
      <vt:lpstr>Presentazione standard di PowerPoint</vt:lpstr>
      <vt:lpstr>Presentazione standard di PowerPoint</vt:lpstr>
      <vt:lpstr>Project with the students of «Istituto Uselli-Ruzza di Padova»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Bread production on going…</vt:lpstr>
      <vt:lpstr>Presentazione standard di PowerPoint</vt:lpstr>
      <vt:lpstr>Presentazione standard di PowerPoint</vt:lpstr>
      <vt:lpstr>New equipements for the clinic</vt:lpstr>
      <vt:lpstr>Presentazione standard di PowerPoint</vt:lpstr>
      <vt:lpstr>Meeting with portuguese business managers</vt:lpstr>
      <vt:lpstr>Presentazione standard di PowerPoint</vt:lpstr>
      <vt:lpstr>Presentazione standard di PowerPoint</vt:lpstr>
      <vt:lpstr>The carpentry works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New project «palhota»</vt:lpstr>
      <vt:lpstr>Presentazione standard di PowerPoint</vt:lpstr>
      <vt:lpstr>Presentazione standard di PowerPoint</vt:lpstr>
      <vt:lpstr>Presentazione standard di PowerPoint</vt:lpstr>
      <vt:lpstr>New space for the cleaning of surgical instruments</vt:lpstr>
      <vt:lpstr>Presentazione standard di PowerPoint</vt:lpstr>
      <vt:lpstr>Presentazione standard di PowerPoint</vt:lpstr>
      <vt:lpstr>Activities around the Radiology</vt:lpstr>
      <vt:lpstr>Presentazione standard di PowerPoint</vt:lpstr>
      <vt:lpstr>School canteen</vt:lpstr>
      <vt:lpstr>Presentazione standard di PowerPoint</vt:lpstr>
      <vt:lpstr>Laboratory</vt:lpstr>
      <vt:lpstr>Presentazione standard di PowerPoint</vt:lpstr>
      <vt:lpstr>Presentazione standard di PowerPoint</vt:lpstr>
      <vt:lpstr>Presentazione standard di PowerPoint</vt:lpstr>
      <vt:lpstr>Madrugada vegetable garden</vt:lpstr>
      <vt:lpstr>Presentazione standard di PowerPoint</vt:lpstr>
      <vt:lpstr>New drinking water well</vt:lpstr>
      <vt:lpstr>Presentazione standard di PowerPoint</vt:lpstr>
      <vt:lpstr>New well for drinking water</vt:lpstr>
      <vt:lpstr>Presentazione standard di PowerPoint</vt:lpstr>
      <vt:lpstr>Training of health personnel of the Madugada in Italy</vt:lpstr>
      <vt:lpstr>Presentazione standard di PowerPoint</vt:lpstr>
      <vt:lpstr>Verona Volunteers work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Evoluzioni Madrugada</dc:title>
  <dc:creator>Utente di Microsoft Office</dc:creator>
  <cp:lastModifiedBy>Giorgio Parise</cp:lastModifiedBy>
  <cp:revision>91</cp:revision>
  <dcterms:created xsi:type="dcterms:W3CDTF">2018-12-06T18:33:58Z</dcterms:created>
  <dcterms:modified xsi:type="dcterms:W3CDTF">2019-07-11T14:31:30Z</dcterms:modified>
</cp:coreProperties>
</file>